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5" r:id="rId10"/>
    <p:sldId id="266" r:id="rId11"/>
    <p:sldId id="263" r:id="rId12"/>
    <p:sldId id="267" r:id="rId13"/>
    <p:sldId id="275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1" r:id="rId25"/>
    <p:sldId id="290" r:id="rId26"/>
    <p:sldId id="282" r:id="rId27"/>
    <p:sldId id="283" r:id="rId28"/>
    <p:sldId id="286" r:id="rId29"/>
    <p:sldId id="284" r:id="rId30"/>
    <p:sldId id="285" r:id="rId31"/>
    <p:sldId id="287" r:id="rId32"/>
    <p:sldId id="288" r:id="rId33"/>
    <p:sldId id="289" r:id="rId34"/>
    <p:sldId id="292" r:id="rId35"/>
    <p:sldId id="293" r:id="rId36"/>
    <p:sldId id="291" r:id="rId37"/>
    <p:sldId id="280" r:id="rId38"/>
    <p:sldId id="294" r:id="rId39"/>
    <p:sldId id="296" r:id="rId40"/>
    <p:sldId id="295" r:id="rId41"/>
    <p:sldId id="297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1" d="100"/>
          <a:sy n="101" d="100"/>
        </p:scale>
        <p:origin x="-108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7" descr="cuahsi_logo_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313" y="76200"/>
            <a:ext cx="2376487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geospatial software lab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32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9CED1-F24E-48D8-9807-320BBCED8D35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D7861-A38B-482E-B55D-60DCC48D7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desktop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sl.geology.isu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2133600"/>
            <a:ext cx="7924800" cy="2133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590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HydroDesktop</a:t>
            </a:r>
            <a:r>
              <a:rPr lang="en-US" dirty="0" smtClean="0"/>
              <a:t> – An Open Source Tool for Hydrologic data visualization, modeling and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953000"/>
            <a:ext cx="6096000" cy="17526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Jiri Kadlec, Daniel P</a:t>
            </a:r>
            <a:r>
              <a:rPr lang="en-US" dirty="0" smtClean="0">
                <a:solidFill>
                  <a:schemeClr val="tx1"/>
                </a:solidFill>
              </a:rPr>
              <a:t>. Ames</a:t>
            </a:r>
            <a:r>
              <a:rPr lang="en-US" dirty="0" smtClean="0">
                <a:solidFill>
                  <a:schemeClr val="tx1"/>
                </a:solidFill>
              </a:rPr>
              <a:t>, Yang Cao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Biology Seminar Guest Lecture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Idaho Falls, ID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609600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Map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6096000"/>
            <a:ext cx="16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OpenStreetMap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567" y="1676400"/>
            <a:ext cx="4222433" cy="429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OpenStreetMap</a:t>
            </a:r>
            <a:r>
              <a:rPr lang="en-US" dirty="0"/>
              <a:t> </a:t>
            </a:r>
            <a:r>
              <a:rPr lang="en-US" dirty="0" smtClean="0"/>
              <a:t>Example – Idaho Falls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4750594" cy="427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72200" y="2286000"/>
            <a:ext cx="10652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Farmyard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3733800"/>
            <a:ext cx="6953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0" y="5486400"/>
            <a:ext cx="105451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Recycling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57200" y="2362200"/>
            <a:ext cx="1752600" cy="3962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Software Products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657600"/>
            <a:ext cx="3514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362200"/>
            <a:ext cx="56197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5257800"/>
            <a:ext cx="56197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13716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 to: </a:t>
            </a:r>
            <a:r>
              <a:rPr lang="en-US" sz="2400" b="1" dirty="0" smtClean="0"/>
              <a:t>www.mapwindow.org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124200"/>
            <a:ext cx="190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These software tools</a:t>
            </a:r>
          </a:p>
          <a:p>
            <a:r>
              <a:rPr lang="en-US" sz="2400" dirty="0" smtClean="0"/>
              <a:t>Are </a:t>
            </a:r>
            <a:r>
              <a:rPr lang="en-US" sz="2400" b="1" dirty="0" smtClean="0"/>
              <a:t>Free</a:t>
            </a:r>
            <a:r>
              <a:rPr lang="en-US" sz="2400" dirty="0" smtClean="0"/>
              <a:t> and </a:t>
            </a:r>
            <a:r>
              <a:rPr lang="en-US" sz="2400" b="1" dirty="0" smtClean="0"/>
              <a:t>Open Source</a:t>
            </a: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MapWindow</a:t>
            </a:r>
            <a:r>
              <a:rPr lang="en-US" dirty="0" smtClean="0"/>
              <a:t> 4.8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6905625" cy="451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MapWinGIS</a:t>
            </a:r>
            <a:r>
              <a:rPr lang="en-US" dirty="0" smtClean="0"/>
              <a:t> and </a:t>
            </a:r>
            <a:r>
              <a:rPr lang="en-US" dirty="0" err="1" smtClean="0"/>
              <a:t>DotSpatial</a:t>
            </a:r>
            <a:r>
              <a:rPr lang="en-US" dirty="0" smtClean="0"/>
              <a:t> Components </a:t>
            </a:r>
            <a:br>
              <a:rPr lang="en-US" dirty="0" smtClean="0"/>
            </a:br>
            <a:r>
              <a:rPr lang="en-US" dirty="0" smtClean="0"/>
              <a:t>For programming </a:t>
            </a:r>
            <a:r>
              <a:rPr lang="en-US" b="1" dirty="0" smtClean="0"/>
              <a:t>Custom GIS Applications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6481763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portv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286000"/>
            <a:ext cx="35052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Custom application: Automated soil mapping using gamma-ray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343400" cy="167639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MapWindow</a:t>
            </a:r>
            <a:r>
              <a:rPr lang="en-US" dirty="0" smtClean="0"/>
              <a:t> GIS is used to create digital soil maps from raw sensor data</a:t>
            </a:r>
            <a:endParaRPr lang="en-US" dirty="0"/>
          </a:p>
        </p:txBody>
      </p:sp>
      <p:grpSp>
        <p:nvGrpSpPr>
          <p:cNvPr id="4" name="Group 7"/>
          <p:cNvGrpSpPr/>
          <p:nvPr/>
        </p:nvGrpSpPr>
        <p:grpSpPr>
          <a:xfrm>
            <a:off x="5410200" y="5638800"/>
            <a:ext cx="3352800" cy="838200"/>
            <a:chOff x="1828800" y="5257800"/>
            <a:chExt cx="6858000" cy="838200"/>
          </a:xfrm>
        </p:grpSpPr>
        <p:sp>
          <p:nvSpPr>
            <p:cNvPr id="9" name="Rectangle 8"/>
            <p:cNvSpPr/>
            <p:nvPr/>
          </p:nvSpPr>
          <p:spPr>
            <a:xfrm>
              <a:off x="1828800" y="5257800"/>
              <a:ext cx="6858000" cy="83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68759" y="5257800"/>
              <a:ext cx="65465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The Soil Company, Netherlands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68761" y="5638800"/>
              <a:ext cx="6546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http://www.soilcompany.nl</a:t>
              </a:r>
              <a:endParaRPr lang="en-US" sz="1400" dirty="0"/>
            </a:p>
          </p:txBody>
        </p:sp>
      </p:grpSp>
      <p:pic>
        <p:nvPicPr>
          <p:cNvPr id="12" name="Picture 11" descr="quad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733800"/>
            <a:ext cx="3251200" cy="2438400"/>
          </a:xfrm>
          <a:prstGeom prst="rect">
            <a:avLst/>
          </a:prstGeom>
        </p:spPr>
      </p:pic>
      <p:pic>
        <p:nvPicPr>
          <p:cNvPr id="13" name="Picture 12" descr="natuur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1295400"/>
            <a:ext cx="1600200" cy="1600200"/>
          </a:xfrm>
          <a:prstGeom prst="rect">
            <a:avLst/>
          </a:prstGeom>
        </p:spPr>
      </p:pic>
      <p:cxnSp>
        <p:nvCxnSpPr>
          <p:cNvPr id="16" name="Curved Connector 15"/>
          <p:cNvCxnSpPr/>
          <p:nvPr/>
        </p:nvCxnSpPr>
        <p:spPr>
          <a:xfrm flipV="1">
            <a:off x="1600200" y="3886200"/>
            <a:ext cx="4495800" cy="2286000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Terrain Stability hazard mapping (SINMAP)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4191000" cy="2286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Creates a map of landslide hazard</a:t>
            </a:r>
          </a:p>
          <a:p>
            <a:r>
              <a:rPr lang="en-US" sz="2800" dirty="0" err="1" smtClean="0"/>
              <a:t>MapWinGIS</a:t>
            </a:r>
            <a:r>
              <a:rPr lang="en-US" sz="2800" dirty="0" smtClean="0"/>
              <a:t> components  are used for DEM data processing</a:t>
            </a:r>
          </a:p>
          <a:p>
            <a:pPr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971800" y="5562600"/>
            <a:ext cx="5867400" cy="838200"/>
            <a:chOff x="1828800" y="5257800"/>
            <a:chExt cx="6858000" cy="838200"/>
          </a:xfrm>
        </p:grpSpPr>
        <p:sp>
          <p:nvSpPr>
            <p:cNvPr id="6" name="Rectangle 5"/>
            <p:cNvSpPr/>
            <p:nvPr/>
          </p:nvSpPr>
          <p:spPr>
            <a:xfrm>
              <a:off x="1828800" y="5257800"/>
              <a:ext cx="6858000" cy="83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05000" y="5257800"/>
              <a:ext cx="518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tx2"/>
                  </a:solidFill>
                </a:rPr>
                <a:t>Instituto</a:t>
              </a:r>
              <a:r>
                <a:rPr lang="en-US" b="1" dirty="0" smtClean="0">
                  <a:solidFill>
                    <a:schemeClr val="tx2"/>
                  </a:solidFill>
                </a:rPr>
                <a:t> </a:t>
              </a:r>
              <a:r>
                <a:rPr lang="en-US" b="1" dirty="0" err="1" smtClean="0">
                  <a:solidFill>
                    <a:schemeClr val="tx2"/>
                  </a:solidFill>
                </a:rPr>
                <a:t>di</a:t>
              </a:r>
              <a:r>
                <a:rPr lang="en-US" b="1" dirty="0" smtClean="0">
                  <a:solidFill>
                    <a:schemeClr val="tx2"/>
                  </a:solidFill>
                </a:rPr>
                <a:t> </a:t>
              </a:r>
              <a:r>
                <a:rPr lang="en-US" b="1" dirty="0" err="1" smtClean="0">
                  <a:solidFill>
                    <a:schemeClr val="tx2"/>
                  </a:solidFill>
                </a:rPr>
                <a:t>Idraulica</a:t>
              </a:r>
              <a:r>
                <a:rPr lang="en-US" b="1" dirty="0" smtClean="0">
                  <a:solidFill>
                    <a:schemeClr val="tx2"/>
                  </a:solidFill>
                </a:rPr>
                <a:t> </a:t>
              </a:r>
              <a:r>
                <a:rPr lang="en-US" b="1" dirty="0" err="1" smtClean="0">
                  <a:solidFill>
                    <a:schemeClr val="tx2"/>
                  </a:solidFill>
                </a:rPr>
                <a:t>Agraria</a:t>
              </a:r>
              <a:r>
                <a:rPr lang="en-US" b="1" dirty="0" smtClean="0">
                  <a:solidFill>
                    <a:schemeClr val="tx2"/>
                  </a:solidFill>
                </a:rPr>
                <a:t> </a:t>
              </a:r>
              <a:r>
                <a:rPr lang="en-US" b="1" dirty="0" err="1" smtClean="0">
                  <a:solidFill>
                    <a:schemeClr val="tx2"/>
                  </a:solidFill>
                </a:rPr>
                <a:t>di</a:t>
              </a:r>
              <a:r>
                <a:rPr lang="en-US" b="1" dirty="0" smtClean="0">
                  <a:solidFill>
                    <a:schemeClr val="tx2"/>
                  </a:solidFill>
                </a:rPr>
                <a:t> Milano, Italy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5638800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http://users.unimi.it/idra/index.php/download/software/46-software/94-mw-sinmap-v10</a:t>
              </a:r>
              <a:endParaRPr lang="en-US" sz="1400" dirty="0"/>
            </a:p>
          </p:txBody>
        </p:sp>
      </p:grpSp>
      <p:pic>
        <p:nvPicPr>
          <p:cNvPr id="8" name="Picture 7" descr="sinmap-mw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143000"/>
            <a:ext cx="4029075" cy="3581400"/>
          </a:xfrm>
          <a:prstGeom prst="rect">
            <a:avLst/>
          </a:prstGeom>
        </p:spPr>
      </p:pic>
      <p:pic>
        <p:nvPicPr>
          <p:cNvPr id="9" name="Picture 8" descr="landslide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562350"/>
            <a:ext cx="1885950" cy="2838450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 flipV="1">
            <a:off x="1981200" y="3733800"/>
            <a:ext cx="4953000" cy="152400"/>
          </a:xfrm>
          <a:prstGeom prst="curvedConnector3">
            <a:avLst>
              <a:gd name="adj1" fmla="val 51657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Water Quality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44958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AGNPS model  predicts the effects of agriculture on water quality</a:t>
            </a:r>
          </a:p>
          <a:p>
            <a:r>
              <a:rPr lang="en-US" dirty="0" err="1" smtClean="0"/>
              <a:t>MapWinGIS</a:t>
            </a:r>
            <a:r>
              <a:rPr lang="en-US" dirty="0" smtClean="0"/>
              <a:t> components are used to prepare model input data and display model results</a:t>
            </a:r>
            <a:endParaRPr lang="en-US" dirty="0"/>
          </a:p>
        </p:txBody>
      </p:sp>
      <p:pic>
        <p:nvPicPr>
          <p:cNvPr id="4" name="Picture 3" descr="MWAGNP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066800"/>
            <a:ext cx="4124325" cy="4257368"/>
          </a:xfrm>
          <a:prstGeom prst="rect">
            <a:avLst/>
          </a:prstGeom>
        </p:spPr>
      </p:pic>
      <p:pic>
        <p:nvPicPr>
          <p:cNvPr id="5" name="Picture 4" descr="plaveniny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343400"/>
            <a:ext cx="2768600" cy="20764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257800" y="5715000"/>
            <a:ext cx="3657600" cy="838200"/>
            <a:chOff x="1828800" y="5257800"/>
            <a:chExt cx="6858000" cy="838200"/>
          </a:xfrm>
        </p:grpSpPr>
        <p:sp>
          <p:nvSpPr>
            <p:cNvPr id="7" name="Rectangle 6"/>
            <p:cNvSpPr/>
            <p:nvPr/>
          </p:nvSpPr>
          <p:spPr>
            <a:xfrm>
              <a:off x="1828800" y="5257800"/>
              <a:ext cx="6858000" cy="83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5000" y="5257800"/>
              <a:ext cx="518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tx2"/>
                  </a:solidFill>
                </a:rPr>
                <a:t>WaterBase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8800" y="5638800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http://www.waterbase.org</a:t>
              </a:r>
              <a:endParaRPr lang="en-US" sz="1400" dirty="0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828800" y="4800600"/>
            <a:ext cx="6477000" cy="15240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dirty="0" smtClean="0"/>
              <a:t>Fishing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2971800" cy="2590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 – view of lake bottom</a:t>
            </a:r>
          </a:p>
          <a:p>
            <a:r>
              <a:rPr lang="en-US" dirty="0" smtClean="0"/>
              <a:t>Shows parts of lake preferred by the fish</a:t>
            </a:r>
            <a:endParaRPr lang="en-US" dirty="0"/>
          </a:p>
        </p:txBody>
      </p:sp>
      <p:pic>
        <p:nvPicPr>
          <p:cNvPr id="10" name="Picture 9" descr="fishing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1143000"/>
            <a:ext cx="5322436" cy="3912308"/>
          </a:xfrm>
          <a:prstGeom prst="rect">
            <a:avLst/>
          </a:prstGeom>
        </p:spPr>
      </p:pic>
      <p:grpSp>
        <p:nvGrpSpPr>
          <p:cNvPr id="4" name="Group 5"/>
          <p:cNvGrpSpPr/>
          <p:nvPr/>
        </p:nvGrpSpPr>
        <p:grpSpPr>
          <a:xfrm>
            <a:off x="5334000" y="5791200"/>
            <a:ext cx="3657600" cy="838200"/>
            <a:chOff x="1828800" y="5257800"/>
            <a:chExt cx="6858000" cy="838200"/>
          </a:xfrm>
        </p:grpSpPr>
        <p:sp>
          <p:nvSpPr>
            <p:cNvPr id="7" name="Rectangle 6"/>
            <p:cNvSpPr/>
            <p:nvPr/>
          </p:nvSpPr>
          <p:spPr>
            <a:xfrm>
              <a:off x="1828800" y="5257800"/>
              <a:ext cx="6858000" cy="83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5000" y="5257800"/>
              <a:ext cx="518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Strategic Fishing Systems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8800" y="5638800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http://www.lakemap.com</a:t>
              </a:r>
              <a:endParaRPr lang="en-US" sz="1400" dirty="0"/>
            </a:p>
          </p:txBody>
        </p:sp>
      </p:grpSp>
      <p:pic>
        <p:nvPicPr>
          <p:cNvPr id="11" name="Picture 10" descr="fishing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302" y="3429000"/>
            <a:ext cx="3283508" cy="2209800"/>
          </a:xfrm>
          <a:prstGeom prst="rect">
            <a:avLst/>
          </a:prstGeom>
        </p:spPr>
      </p:pic>
      <p:pic>
        <p:nvPicPr>
          <p:cNvPr id="12" name="Picture 11" descr="kapr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267200"/>
            <a:ext cx="2965692" cy="2219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Road Safety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2895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MapWinGIS</a:t>
            </a:r>
            <a:r>
              <a:rPr lang="en-US" dirty="0" smtClean="0"/>
              <a:t> component is used to display and analyze collisions at road intersections</a:t>
            </a:r>
            <a:endParaRPr lang="en-US" dirty="0"/>
          </a:p>
        </p:txBody>
      </p:sp>
      <p:pic>
        <p:nvPicPr>
          <p:cNvPr id="4" name="Picture 3" descr="car_crash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191000"/>
            <a:ext cx="3390900" cy="223045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5791200"/>
            <a:ext cx="3728720" cy="838200"/>
            <a:chOff x="1543050" y="5257800"/>
            <a:chExt cx="6991350" cy="838200"/>
          </a:xfrm>
        </p:grpSpPr>
        <p:sp>
          <p:nvSpPr>
            <p:cNvPr id="6" name="Rectangle 5"/>
            <p:cNvSpPr/>
            <p:nvPr/>
          </p:nvSpPr>
          <p:spPr>
            <a:xfrm>
              <a:off x="1543050" y="5257800"/>
              <a:ext cx="6858000" cy="83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5257800"/>
              <a:ext cx="6638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Utah LTAP – Safety Software Suite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8800" y="5638800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http://www.utahltap.org/safetysoftwaresuite/</a:t>
              </a:r>
              <a:endParaRPr lang="en-US" sz="1400" dirty="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1143001"/>
            <a:ext cx="4375150" cy="4190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Floodplain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35052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HEC-RAS simulation model is used to calculate flooded areas</a:t>
            </a:r>
          </a:p>
          <a:p>
            <a:r>
              <a:rPr lang="en-US" sz="2800" dirty="0" err="1" smtClean="0"/>
              <a:t>MapWindow</a:t>
            </a:r>
            <a:r>
              <a:rPr lang="en-US" sz="2800" dirty="0" smtClean="0"/>
              <a:t> GIS is used to prepare model inputs and display results</a:t>
            </a:r>
            <a:endParaRPr lang="en-US" sz="2800" dirty="0"/>
          </a:p>
        </p:txBody>
      </p:sp>
      <p:pic>
        <p:nvPicPr>
          <p:cNvPr id="4" name="Picture 3" descr="hecRAS_utilitie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1447800"/>
            <a:ext cx="6308136" cy="386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81400" y="5791200"/>
            <a:ext cx="5334000" cy="838200"/>
            <a:chOff x="1543050" y="5257800"/>
            <a:chExt cx="6998015" cy="838200"/>
          </a:xfrm>
        </p:grpSpPr>
        <p:sp>
          <p:nvSpPr>
            <p:cNvPr id="6" name="Rectangle 5"/>
            <p:cNvSpPr/>
            <p:nvPr/>
          </p:nvSpPr>
          <p:spPr>
            <a:xfrm>
              <a:off x="1543050" y="5257800"/>
              <a:ext cx="6998015" cy="83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7313" y="5257800"/>
              <a:ext cx="659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Environmental Observations and Research Group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8800" y="5638800"/>
              <a:ext cx="670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http://www.envorg.com</a:t>
              </a:r>
              <a:endParaRPr lang="en-US" sz="1400" dirty="0"/>
            </a:p>
          </p:txBody>
        </p:sp>
      </p:grpSp>
      <p:pic>
        <p:nvPicPr>
          <p:cNvPr id="10" name="Picture 9" descr="povoden_200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33900"/>
            <a:ext cx="2819400" cy="211455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1905000" y="3429000"/>
            <a:ext cx="4953000" cy="2286000"/>
          </a:xfrm>
          <a:prstGeom prst="curvedConnector3">
            <a:avLst>
              <a:gd name="adj1" fmla="val 85977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1371600"/>
            <a:ext cx="8382000" cy="5029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905000"/>
            <a:ext cx="58674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ISU Geospatial Software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GIS?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Hot Topics in GIS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MapWindow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HydroDesktop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Integrating Spatial and Time information in GIS:  </a:t>
            </a:r>
            <a:r>
              <a:rPr lang="en-US" b="1" dirty="0" err="1" smtClean="0"/>
              <a:t>HydroDesktop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ym typeface="Wingdings" pitchFamily="2" charset="2"/>
              </a:rPr>
              <a:t>HydroDesktop</a:t>
            </a:r>
            <a:r>
              <a:rPr lang="en-US" dirty="0" smtClean="0">
                <a:sym typeface="Wingdings" pitchFamily="2" charset="2"/>
              </a:rPr>
              <a:t> is GIS tool for hydrologic and climate data discovery, visualization and analysis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743200"/>
            <a:ext cx="55435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3429000"/>
            <a:ext cx="3048000" cy="23083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type of data?</a:t>
            </a:r>
          </a:p>
          <a:p>
            <a:r>
              <a:rPr lang="en-US" dirty="0" smtClean="0"/>
              <a:t>Climate (precipitation, temperature)</a:t>
            </a:r>
          </a:p>
          <a:p>
            <a:r>
              <a:rPr lang="en-US" dirty="0" smtClean="0"/>
              <a:t>Hydrology (stream discharge)</a:t>
            </a:r>
          </a:p>
          <a:p>
            <a:r>
              <a:rPr lang="en-US" dirty="0" smtClean="0"/>
              <a:t>Water Quality (nitrogen, phosphorus)</a:t>
            </a:r>
          </a:p>
          <a:p>
            <a:r>
              <a:rPr lang="en-US" dirty="0" smtClean="0"/>
              <a:t>Hydrobiology (indicator organisms)</a:t>
            </a:r>
          </a:p>
        </p:txBody>
      </p:sp>
      <p:sp>
        <p:nvSpPr>
          <p:cNvPr id="6" name="Left Brace 5"/>
          <p:cNvSpPr/>
          <p:nvPr/>
        </p:nvSpPr>
        <p:spPr>
          <a:xfrm>
            <a:off x="3124200" y="2743200"/>
            <a:ext cx="457200" cy="39624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0"/>
            <a:ext cx="24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www.hydrodesktop.org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UAHSI HIS Component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025236"/>
            <a:ext cx="8863446" cy="59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CUAHSI Hydrologic Information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38100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CUAHSI</a:t>
            </a:r>
            <a:r>
              <a:rPr lang="en-US" sz="2000" dirty="0" smtClean="0"/>
              <a:t> = Consortium of Universities for Advancement of Hydrologic Science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488668"/>
            <a:ext cx="252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Source: Ames et al, 2011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Software Design </a:t>
            </a:r>
            <a:r>
              <a:rPr lang="en-US" dirty="0" smtClean="0"/>
              <a:t>of </a:t>
            </a:r>
            <a:r>
              <a:rPr lang="en-US" dirty="0" err="1" smtClean="0"/>
              <a:t>HydroDesktop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529513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632460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Source: Yang Cao, 2011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</a:t>
            </a:r>
            <a:r>
              <a:rPr lang="en-US" dirty="0" err="1" smtClean="0"/>
              <a:t>HydroDesktop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GIS Tools</a:t>
            </a:r>
          </a:p>
          <a:p>
            <a:r>
              <a:rPr lang="en-US" dirty="0" smtClean="0"/>
              <a:t>Data Search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Table</a:t>
            </a:r>
          </a:p>
          <a:p>
            <a:r>
              <a:rPr lang="en-US" dirty="0" err="1" smtClean="0"/>
              <a:t>HydroR</a:t>
            </a:r>
            <a:endParaRPr lang="en-US" dirty="0" smtClean="0"/>
          </a:p>
          <a:p>
            <a:r>
              <a:rPr lang="en-US" dirty="0" err="1" smtClean="0"/>
              <a:t>HydroModeler</a:t>
            </a:r>
            <a:endParaRPr lang="en-US" dirty="0" smtClean="0"/>
          </a:p>
          <a:p>
            <a:r>
              <a:rPr lang="en-US" dirty="0" smtClean="0"/>
              <a:t>Watershed Delineation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HydroDesktop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066800"/>
            <a:ext cx="4762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4640580" cy="352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 rot="2746998">
            <a:off x="1512107" y="2374411"/>
            <a:ext cx="381000" cy="182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14400"/>
          </a:xfrm>
        </p:spPr>
        <p:txBody>
          <a:bodyPr/>
          <a:lstStyle/>
          <a:p>
            <a:r>
              <a:rPr lang="en-US" dirty="0" err="1" smtClean="0"/>
              <a:t>HydroDesktop</a:t>
            </a:r>
            <a:r>
              <a:rPr lang="en-US" dirty="0" smtClean="0"/>
              <a:t> GIS Map Functions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7165181" cy="735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Map – Hydro Base Map and table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043863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590800"/>
            <a:ext cx="5149215" cy="413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- </a:t>
            </a:r>
            <a:r>
              <a:rPr lang="en-US" dirty="0" err="1" smtClean="0"/>
              <a:t>OpenStreetMap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263890" cy="504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data in </a:t>
            </a:r>
            <a:r>
              <a:rPr lang="en-US" dirty="0" err="1" smtClean="0"/>
              <a:t>HydroDesktop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731" y="1828800"/>
            <a:ext cx="859236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Search Toolbar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" y="1017270"/>
            <a:ext cx="9141143" cy="584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524000" y="3657600"/>
            <a:ext cx="23622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9504498">
            <a:off x="801645" y="1746748"/>
            <a:ext cx="259499" cy="2058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276600"/>
            <a:ext cx="2200275" cy="269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 rot="19504498">
            <a:off x="1647646" y="1736980"/>
            <a:ext cx="259499" cy="1844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276600"/>
            <a:ext cx="2937510" cy="287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 rot="18709718">
            <a:off x="3444153" y="1710242"/>
            <a:ext cx="259499" cy="2037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3276600"/>
            <a:ext cx="2057400" cy="310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own Arrow 12"/>
          <p:cNvSpPr/>
          <p:nvPr/>
        </p:nvSpPr>
        <p:spPr>
          <a:xfrm rot="17496535">
            <a:off x="5874677" y="825901"/>
            <a:ext cx="259499" cy="3798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  <p:bldP spid="13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934200" cy="838200"/>
          </a:xfrm>
        </p:spPr>
        <p:txBody>
          <a:bodyPr/>
          <a:lstStyle/>
          <a:p>
            <a:r>
              <a:rPr lang="en-US" dirty="0" smtClean="0"/>
              <a:t>ISU Geospatial Software Lab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1336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" y="990600"/>
            <a:ext cx="26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http://gsl.geology.isu.edu/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2133600"/>
            <a:ext cx="2133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Main Goals:</a:t>
            </a:r>
          </a:p>
          <a:p>
            <a:r>
              <a:rPr lang="en-US" dirty="0" smtClean="0"/>
              <a:t>development and application of open source geospatial software tools to address problems related to:</a:t>
            </a:r>
          </a:p>
          <a:p>
            <a:r>
              <a:rPr lang="en-US" dirty="0" smtClean="0"/>
              <a:t>hydrology, climate variability, and energy production and transmission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Display Search Results in Map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" y="1017270"/>
            <a:ext cx="9141143" cy="584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 rot="2912622">
            <a:off x="3905762" y="3024099"/>
            <a:ext cx="269724" cy="1190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3048000"/>
            <a:ext cx="46374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Mouse-over the site to show available variables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Display Search Results in Table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65870" cy="430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Time Series Data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5029200" cy="480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Graph: Temperature, Precipitation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263890" cy="504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View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760845" cy="510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Data Editing View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7243763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5093494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HydroModeler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6214110" cy="3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1524000"/>
            <a:ext cx="2466975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657600"/>
            <a:ext cx="24479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5791200"/>
            <a:ext cx="862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your own Hydrological simulation model (infiltration, soil water storage, flow routing)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" y="1524000"/>
            <a:ext cx="8382000" cy="17526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analysis in </a:t>
            </a:r>
            <a:r>
              <a:rPr lang="en-US" dirty="0" err="1" smtClean="0"/>
              <a:t>HydroDesktop</a:t>
            </a:r>
            <a:r>
              <a:rPr lang="en-US" dirty="0" smtClean="0"/>
              <a:t> – Drought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 smtClean="0"/>
              <a:t>Drought = extended period with deficiency in water supply</a:t>
            </a:r>
          </a:p>
          <a:p>
            <a:pPr lvl="1"/>
            <a:r>
              <a:rPr lang="en-US" dirty="0" smtClean="0"/>
              <a:t>Meteorological, Hydrological, Agricultural Drought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810000"/>
            <a:ext cx="44767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495800" y="6172200"/>
            <a:ext cx="252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 Texas Drought, 2011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129" y="3810000"/>
            <a:ext cx="394607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6172200"/>
            <a:ext cx="34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Russia Drought and wildfires,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We use the </a:t>
            </a:r>
            <a:r>
              <a:rPr lang="en-US" dirty="0" err="1" smtClean="0"/>
              <a:t>HydroR</a:t>
            </a:r>
            <a:r>
              <a:rPr lang="en-US" dirty="0" smtClean="0"/>
              <a:t> extension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760845" cy="510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Meteorological Drought Index – Mass Curve Method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67000" y="1828800"/>
          <a:ext cx="5946775" cy="1349502"/>
        </p:xfrm>
        <a:graphic>
          <a:graphicData uri="http://schemas.openxmlformats.org/drawingml/2006/table">
            <a:tbl>
              <a:tblPr/>
              <a:tblGrid>
                <a:gridCol w="1315365"/>
                <a:gridCol w="1315365"/>
                <a:gridCol w="271313"/>
                <a:gridCol w="271313"/>
                <a:gridCol w="271313"/>
                <a:gridCol w="271313"/>
                <a:gridCol w="271313"/>
                <a:gridCol w="361750"/>
                <a:gridCol w="361750"/>
                <a:gridCol w="281361"/>
                <a:gridCol w="341653"/>
                <a:gridCol w="341653"/>
                <a:gridCol w="271313"/>
              </a:tblGrid>
              <a:tr h="17145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Precip</a:t>
                      </a: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.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(mm)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Precipitation &gt;= (mm)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0,1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0,3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0,7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1,5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3,1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6,3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12,7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25,5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51,1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...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Precipitation &lt; (mm)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0,6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1,4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6,2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12,6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25,4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51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102,2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...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Interval width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0,4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0,8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1,6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3,2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6,4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12,8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25,6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51,2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...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Z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transformed variable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...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429000"/>
            <a:ext cx="38671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Weight variable for precipitation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114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2. Mass curve</a:t>
            </a:r>
          </a:p>
          <a:p>
            <a:pPr marL="342900" indent="-342900"/>
            <a:r>
              <a:rPr lang="en-US" dirty="0" smtClean="0"/>
              <a:t>(cumulative sum)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67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3. Include air temperature factor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3200" y="6019800"/>
            <a:ext cx="225824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S</a:t>
            </a:r>
            <a:r>
              <a:rPr lang="en-US" baseline="-25000" dirty="0" err="1" smtClean="0"/>
              <a:t>j</a:t>
            </a:r>
            <a:r>
              <a:rPr lang="en-US" dirty="0" smtClean="0"/>
              <a:t> =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 </a:t>
            </a:r>
            <a:r>
              <a:rPr lang="en-US" dirty="0" smtClean="0"/>
              <a:t>–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r>
              <a:rPr lang="en-US" dirty="0" smtClean="0"/>
              <a:t>) ∙  ∑T ∙  10</a:t>
            </a:r>
            <a:r>
              <a:rPr lang="en-US" baseline="30000" dirty="0" smtClean="0"/>
              <a:t>-3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Geographic Information System (GIS)?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/>
          </a:bodyPr>
          <a:lstStyle/>
          <a:p>
            <a:r>
              <a:rPr lang="en-US" dirty="0" smtClean="0"/>
              <a:t>System (People, software, hardware) for capturing, storing and analyzing </a:t>
            </a:r>
            <a:r>
              <a:rPr lang="en-US" b="1" dirty="0" smtClean="0"/>
              <a:t>geographically referenced data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337" y="4038600"/>
            <a:ext cx="5632363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886200"/>
            <a:ext cx="2665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Remote Sensing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Cartography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Statistical Analysis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Database Technology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Meteorological Drought – Result graphs in </a:t>
            </a:r>
            <a:r>
              <a:rPr lang="en-US" dirty="0" err="1" smtClean="0"/>
              <a:t>HydroR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7594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6172200"/>
            <a:ext cx="549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Drought Periods (times of year) at </a:t>
            </a:r>
            <a:r>
              <a:rPr lang="en-US" dirty="0" err="1" smtClean="0"/>
              <a:t>Praha</a:t>
            </a:r>
            <a:r>
              <a:rPr lang="en-US" dirty="0" smtClean="0"/>
              <a:t> – </a:t>
            </a:r>
            <a:r>
              <a:rPr lang="en-US" dirty="0" err="1" smtClean="0"/>
              <a:t>Ruzyne</a:t>
            </a:r>
            <a:r>
              <a:rPr lang="en-US" dirty="0" smtClean="0"/>
              <a:t> station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HydroDesktop</a:t>
            </a:r>
            <a:r>
              <a:rPr lang="en-US" dirty="0" smtClean="0"/>
              <a:t> User Group and Website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762001"/>
            <a:ext cx="7807642" cy="591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HydroDesktop</a:t>
            </a:r>
            <a:r>
              <a:rPr lang="en-US" dirty="0" smtClean="0"/>
              <a:t> Website and User Group</a:t>
            </a:r>
            <a:endParaRPr lang="en-US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6995160" cy="516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76400"/>
            <a:ext cx="6019800" cy="4449763"/>
          </a:xfrm>
        </p:spPr>
        <p:txBody>
          <a:bodyPr/>
          <a:lstStyle/>
          <a:p>
            <a:r>
              <a:rPr lang="en-US" dirty="0" smtClean="0"/>
              <a:t>www.mapwindow.org</a:t>
            </a:r>
          </a:p>
          <a:p>
            <a:r>
              <a:rPr lang="en-US" dirty="0" smtClean="0"/>
              <a:t>www.hydrodesktop.org</a:t>
            </a:r>
            <a:endParaRPr lang="en-US" dirty="0"/>
          </a:p>
        </p:txBody>
      </p:sp>
      <p:pic>
        <p:nvPicPr>
          <p:cNvPr id="4" name="Picture 7" descr="cuahsi_logo_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313" y="3124200"/>
            <a:ext cx="2376487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geospatial software lab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27432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Business</a:t>
            </a:r>
          </a:p>
          <a:p>
            <a:r>
              <a:rPr lang="en-US" dirty="0" smtClean="0"/>
              <a:t>Ecology</a:t>
            </a:r>
          </a:p>
          <a:p>
            <a:pPr lvl="1"/>
            <a:r>
              <a:rPr lang="en-US" dirty="0" smtClean="0"/>
              <a:t>Habitat change</a:t>
            </a:r>
          </a:p>
          <a:p>
            <a:pPr lvl="1"/>
            <a:r>
              <a:rPr lang="en-US" dirty="0" smtClean="0"/>
              <a:t>Migration patterns</a:t>
            </a:r>
          </a:p>
          <a:p>
            <a:pPr lvl="1"/>
            <a:r>
              <a:rPr lang="en-US" dirty="0" smtClean="0"/>
              <a:t>Invasive species</a:t>
            </a:r>
          </a:p>
          <a:p>
            <a:r>
              <a:rPr lang="en-US" dirty="0" smtClean="0"/>
              <a:t>Transportation</a:t>
            </a:r>
          </a:p>
          <a:p>
            <a:r>
              <a:rPr lang="en-US" dirty="0" smtClean="0"/>
              <a:t>Hydrology</a:t>
            </a:r>
          </a:p>
          <a:p>
            <a:pPr lvl="1"/>
            <a:r>
              <a:rPr lang="en-US" dirty="0" smtClean="0"/>
              <a:t>soil, water, atmosphere interaction</a:t>
            </a:r>
          </a:p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2819400"/>
            <a:ext cx="35052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Components of Information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76600" cy="32766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Surveys (GPS)</a:t>
            </a:r>
          </a:p>
          <a:p>
            <a:pPr lvl="1"/>
            <a:r>
              <a:rPr lang="en-US" dirty="0" smtClean="0"/>
              <a:t>Aerial Photography</a:t>
            </a:r>
          </a:p>
          <a:p>
            <a:pPr lvl="1"/>
            <a:r>
              <a:rPr lang="en-US" dirty="0" smtClean="0"/>
              <a:t>Satellite Images</a:t>
            </a:r>
          </a:p>
          <a:p>
            <a:pPr lvl="1"/>
            <a:r>
              <a:rPr lang="en-US" dirty="0" smtClean="0"/>
              <a:t>Soil Samples ..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0" y="1600201"/>
            <a:ext cx="3276600" cy="342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="1" dirty="0" smtClean="0"/>
              <a:t>Software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800" dirty="0" smtClean="0"/>
              <a:t>Show map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800" dirty="0" smtClean="0"/>
              <a:t>View and edit attributes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800" dirty="0" smtClean="0"/>
              <a:t>Change Projection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800" dirty="0" smtClean="0"/>
              <a:t>Interpolation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Left-Right Arrow 4"/>
          <p:cNvSpPr/>
          <p:nvPr/>
        </p:nvSpPr>
        <p:spPr>
          <a:xfrm>
            <a:off x="3505200" y="2743200"/>
            <a:ext cx="2054352" cy="7132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Research Focus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1143000"/>
          </a:xfrm>
        </p:spPr>
        <p:txBody>
          <a:bodyPr/>
          <a:lstStyle/>
          <a:p>
            <a:r>
              <a:rPr lang="en-US" dirty="0" err="1" smtClean="0"/>
              <a:t>LiDAR</a:t>
            </a:r>
            <a:r>
              <a:rPr lang="en-US" dirty="0" smtClean="0"/>
              <a:t> (Light Detection and Ranging)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362200"/>
            <a:ext cx="66865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00400" y="6324600"/>
            <a:ext cx="526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LiDAR</a:t>
            </a:r>
            <a:r>
              <a:rPr lang="en-US" dirty="0" smtClean="0"/>
              <a:t> – Based 3D vegetation data (</a:t>
            </a:r>
            <a:r>
              <a:rPr lang="en-US" b="1" dirty="0" smtClean="0"/>
              <a:t>lidarbasemaps.org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362200"/>
            <a:ext cx="21431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Web Services and Standards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661035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609600" y="2209800"/>
            <a:ext cx="3276600" cy="1295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-381000"/>
            <a:ext cx="1804737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146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Collaboration to provide free Data - </a:t>
            </a:r>
            <a:r>
              <a:rPr lang="en-GB" b="1" dirty="0" err="1" smtClean="0"/>
              <a:t>OpenStreetMap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3276600" cy="121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Similar Philosophy to </a:t>
            </a:r>
            <a:r>
              <a:rPr lang="en-GB" b="1" dirty="0" smtClean="0"/>
              <a:t>Wikipedia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1932214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191000"/>
            <a:ext cx="19621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4724400"/>
            <a:ext cx="27908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2057400"/>
            <a:ext cx="273486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943600" y="4343400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Tiles (cached)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160020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Editor Software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886200" y="5334000"/>
            <a:ext cx="1905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8668835">
            <a:off x="3667234" y="3413533"/>
            <a:ext cx="1905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753</Words>
  <Application>Microsoft Office PowerPoint</Application>
  <PresentationFormat>On-screen Show (4:3)</PresentationFormat>
  <Paragraphs>201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HydroDesktop – An Open Source Tool for Hydrologic data visualization, modeling and Analysis</vt:lpstr>
      <vt:lpstr>Outline of this Lecture</vt:lpstr>
      <vt:lpstr>ISU Geospatial Software Lab</vt:lpstr>
      <vt:lpstr>What is a Geographic Information System (GIS)?</vt:lpstr>
      <vt:lpstr>Applications of GIS</vt:lpstr>
      <vt:lpstr>Components of Information System</vt:lpstr>
      <vt:lpstr>Research Focus in GIS</vt:lpstr>
      <vt:lpstr>Web Services and Standards</vt:lpstr>
      <vt:lpstr>Collaboration to provide free Data - OpenStreetMap</vt:lpstr>
      <vt:lpstr>OpenStreetMap Example – Idaho Falls</vt:lpstr>
      <vt:lpstr>Our Software Products</vt:lpstr>
      <vt:lpstr>MapWindow 4.8</vt:lpstr>
      <vt:lpstr>MapWinGIS and DotSpatial Components  For programming Custom GIS Applications</vt:lpstr>
      <vt:lpstr>Custom application: Automated soil mapping using gamma-ray sensors</vt:lpstr>
      <vt:lpstr>Terrain Stability hazard mapping (SINMAP)</vt:lpstr>
      <vt:lpstr>Water Quality Modeling</vt:lpstr>
      <vt:lpstr>Fishing Map</vt:lpstr>
      <vt:lpstr>Road Safety Analysis</vt:lpstr>
      <vt:lpstr>Floodplain mapping</vt:lpstr>
      <vt:lpstr>Integrating Spatial and Time information in GIS:  HydroDesktop</vt:lpstr>
      <vt:lpstr>CUAHSI Hydrologic Information System</vt:lpstr>
      <vt:lpstr>Software Design of HydroDesktop</vt:lpstr>
      <vt:lpstr>Features of HydroDesktop</vt:lpstr>
      <vt:lpstr>Start HydroDesktop</vt:lpstr>
      <vt:lpstr>HydroDesktop GIS Map Functions</vt:lpstr>
      <vt:lpstr>Map – Hydro Base Map and table</vt:lpstr>
      <vt:lpstr>Map - OpenStreetMap</vt:lpstr>
      <vt:lpstr>Searching for data in HydroDesktop</vt:lpstr>
      <vt:lpstr>Search Toolbar</vt:lpstr>
      <vt:lpstr>Display Search Results in Map</vt:lpstr>
      <vt:lpstr>Display Search Results in Table</vt:lpstr>
      <vt:lpstr>Downloading Time Series Data</vt:lpstr>
      <vt:lpstr>Graph: Temperature, Precipitation</vt:lpstr>
      <vt:lpstr>Table View</vt:lpstr>
      <vt:lpstr>Data Editing View</vt:lpstr>
      <vt:lpstr>HydroModeler</vt:lpstr>
      <vt:lpstr>Example of analysis in HydroDesktop – Drought Analysis</vt:lpstr>
      <vt:lpstr>We use the HydroR extension</vt:lpstr>
      <vt:lpstr>Meteorological Drought Index – Mass Curve Method</vt:lpstr>
      <vt:lpstr>Meteorological Drought – Result graphs in HydroR</vt:lpstr>
      <vt:lpstr>HydroDesktop User Group and Website</vt:lpstr>
      <vt:lpstr>HydroDesktop Website and User Group</vt:lpstr>
      <vt:lpstr>Thank you for your attention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HydroDesktop – An Open Source Tool for Hydrologic data visualization, modeling and Analysis</dc:title>
  <dc:creator>Jiri Kadlec</dc:creator>
  <cp:lastModifiedBy>Dan</cp:lastModifiedBy>
  <cp:revision>16</cp:revision>
  <dcterms:created xsi:type="dcterms:W3CDTF">2011-11-17T04:27:16Z</dcterms:created>
  <dcterms:modified xsi:type="dcterms:W3CDTF">2011-11-18T16:13:47Z</dcterms:modified>
</cp:coreProperties>
</file>